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</p:sldMasterIdLst>
  <p:notesMasterIdLst>
    <p:notesMasterId r:id="rId34"/>
  </p:notesMasterIdLst>
  <p:sldIdLst>
    <p:sldId id="284" r:id="rId2"/>
    <p:sldId id="473" r:id="rId3"/>
    <p:sldId id="542" r:id="rId4"/>
    <p:sldId id="543" r:id="rId5"/>
    <p:sldId id="544" r:id="rId6"/>
    <p:sldId id="545" r:id="rId7"/>
    <p:sldId id="546" r:id="rId8"/>
    <p:sldId id="551" r:id="rId9"/>
    <p:sldId id="552" r:id="rId10"/>
    <p:sldId id="554" r:id="rId11"/>
    <p:sldId id="553" r:id="rId12"/>
    <p:sldId id="547" r:id="rId13"/>
    <p:sldId id="548" r:id="rId14"/>
    <p:sldId id="549" r:id="rId15"/>
    <p:sldId id="510" r:id="rId16"/>
    <p:sldId id="550" r:id="rId17"/>
    <p:sldId id="507" r:id="rId18"/>
    <p:sldId id="516" r:id="rId19"/>
    <p:sldId id="555" r:id="rId20"/>
    <p:sldId id="514" r:id="rId21"/>
    <p:sldId id="557" r:id="rId22"/>
    <p:sldId id="515" r:id="rId23"/>
    <p:sldId id="518" r:id="rId24"/>
    <p:sldId id="556" r:id="rId25"/>
    <p:sldId id="534" r:id="rId26"/>
    <p:sldId id="535" r:id="rId27"/>
    <p:sldId id="558" r:id="rId28"/>
    <p:sldId id="509" r:id="rId29"/>
    <p:sldId id="559" r:id="rId30"/>
    <p:sldId id="560" r:id="rId31"/>
    <p:sldId id="278" r:id="rId32"/>
    <p:sldId id="339" r:id="rId33"/>
  </p:sldIdLst>
  <p:sldSz cx="9144000" cy="5143500" type="screen16x9"/>
  <p:notesSz cx="6858000" cy="9144000"/>
  <p:embeddedFontLs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Raleway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7748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3"/>
    <p:restoredTop sz="88197" autoAdjust="0"/>
  </p:normalViewPr>
  <p:slideViewPr>
    <p:cSldViewPr snapToGrid="0" snapToObjects="1">
      <p:cViewPr varScale="1">
        <p:scale>
          <a:sx n="99" d="100"/>
          <a:sy n="99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9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36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6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87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481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73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27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36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9A30-639B-470E-9171-DDBF64679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7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40109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6" r:id="rId2"/>
    <p:sldLayoutId id="2147483729" r:id="rId3"/>
    <p:sldLayoutId id="2147483730" r:id="rId4"/>
    <p:sldLayoutId id="2147483731" r:id="rId5"/>
    <p:sldLayoutId id="2147483732" r:id="rId6"/>
    <p:sldLayoutId id="2147483733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dependabot/dependabot-co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quickstar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0676" y="1381991"/>
            <a:ext cx="8229011" cy="1040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/>
              <a:t>Lesson </a:t>
            </a:r>
            <a:r>
              <a:rPr lang="en-US" sz="3200" smtClean="0"/>
              <a:t>11 </a:t>
            </a:r>
            <a:r>
              <a:rPr lang="en-US" sz="3200" dirty="0"/>
              <a:t>– </a:t>
            </a:r>
            <a:r>
              <a:rPr lang="en-US" sz="2800" dirty="0"/>
              <a:t>Continuous Integration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6188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BF05-8F51-094F-8402-9DB8DEC7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586875" cy="857400"/>
          </a:xfrm>
        </p:spPr>
        <p:txBody>
          <a:bodyPr/>
          <a:lstStyle/>
          <a:p>
            <a:r>
              <a:rPr lang="en-UA" dirty="0"/>
              <a:t>Quality Assurance testing in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363DB-52CE-0848-8F47-F1718D722A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FDFB4EA-5CB8-C14A-B831-1DB46D78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61518"/>
            <a:ext cx="5638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7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0FDE-1658-9B4B-A291-8ECC6724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Merge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96C48-B5F7-354D-BCE6-E232CCF85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9ED2BAA-4575-584A-8972-2F8FFE1B8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42" y="1820511"/>
            <a:ext cx="5935716" cy="15024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C5CCEA-2EB1-1042-BE11-D1F17FD279A0}"/>
              </a:ext>
            </a:extLst>
          </p:cNvPr>
          <p:cNvSpPr/>
          <p:nvPr/>
        </p:nvSpPr>
        <p:spPr>
          <a:xfrm>
            <a:off x="2212708" y="1884641"/>
            <a:ext cx="495591" cy="349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5374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F3CA-206A-C94A-84E1-8B18F46B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And more…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713D4-0103-9F4D-AA11-493E9954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054546" cy="3552300"/>
          </a:xfrm>
        </p:spPr>
        <p:txBody>
          <a:bodyPr/>
          <a:lstStyle/>
          <a:p>
            <a:r>
              <a:rPr lang="en-UA" dirty="0"/>
              <a:t>🔮 Deploy to testing servers</a:t>
            </a:r>
          </a:p>
          <a:p>
            <a:r>
              <a:rPr lang="en-UA" dirty="0"/>
              <a:t>🧪 Quality Assurance next phases of testing</a:t>
            </a:r>
          </a:p>
          <a:p>
            <a:r>
              <a:rPr lang="en-UA" dirty="0"/>
              <a:t>🐣 Releasing (deploy to production servers)</a:t>
            </a:r>
          </a:p>
          <a:p>
            <a:r>
              <a:rPr lang="en-UA" dirty="0"/>
              <a:t>📈 Monitoring (server status etc)</a:t>
            </a:r>
          </a:p>
          <a:p>
            <a:r>
              <a:rPr lang="en-UA" dirty="0"/>
              <a:t>🛠Operate (managing resources)</a:t>
            </a:r>
          </a:p>
          <a:p>
            <a:r>
              <a:rPr lang="en-UA" dirty="0"/>
              <a:t>🤝 Support (fix bugs)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CE16E-4D80-784C-A6C8-AD10D7D29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7945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C0F8-CC58-FF47-8810-F82F106B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The problem?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BB995B-2086-B24D-BA0F-3DB08472B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UA" sz="3600" dirty="0"/>
          </a:p>
          <a:p>
            <a:pPr marL="114300" indent="0" algn="ctr">
              <a:buNone/>
            </a:pPr>
            <a:r>
              <a:rPr lang="en-UA" sz="12800" dirty="0"/>
              <a:t>🤔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E6078-E0C6-034C-983F-0D1A6A0D5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430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C0F8-CC58-FF47-8810-F82F106B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6" cy="857400"/>
          </a:xfrm>
        </p:spPr>
        <p:txBody>
          <a:bodyPr/>
          <a:lstStyle/>
          <a:p>
            <a:r>
              <a:rPr lang="en-UA" dirty="0"/>
              <a:t>The problem roots: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BB995B-2086-B24D-BA0F-3DB08472B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433" y="1373588"/>
            <a:ext cx="8477842" cy="3552300"/>
          </a:xfrm>
        </p:spPr>
        <p:txBody>
          <a:bodyPr/>
          <a:lstStyle/>
          <a:p>
            <a:pPr marL="114300" indent="0" algn="ctr">
              <a:buNone/>
            </a:pPr>
            <a:r>
              <a:rPr lang="en-GB" sz="2800" dirty="0"/>
              <a:t>r</a:t>
            </a:r>
            <a:r>
              <a:rPr lang="en-UA" sz="2800" dirty="0"/>
              <a:t>epeatable, long, boring, manual, inefficient</a:t>
            </a:r>
          </a:p>
          <a:p>
            <a:pPr algn="just"/>
            <a:endParaRPr lang="en-UA" sz="3600" dirty="0"/>
          </a:p>
          <a:p>
            <a:pPr marL="114300" indent="0" algn="just">
              <a:buNone/>
            </a:pPr>
            <a:r>
              <a:rPr lang="en-UA" sz="12800" dirty="0"/>
              <a:t>🔁⌛️🥱🤖💸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E6078-E0C6-034C-983F-0D1A6A0D5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8507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DFB4-C1FB-614D-A72E-901333E32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79476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CA4B-1467-E247-A13E-FEA875A5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C5C78-B257-EB47-ABED-FE79126B8C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82DD35E-51E1-B043-877E-34CB0C70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45" y="1236347"/>
            <a:ext cx="3885909" cy="34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12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0C6B-A879-8346-B05A-950CEEF5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Continuous Integration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44D0-FC44-714A-8188-9CF79104B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85956" cy="3552300"/>
          </a:xfrm>
        </p:spPr>
        <p:txBody>
          <a:bodyPr/>
          <a:lstStyle/>
          <a:p>
            <a:r>
              <a:rPr lang="en-GB" b="1" dirty="0"/>
              <a:t>Detects errors as quickly as possible:</a:t>
            </a:r>
            <a:r>
              <a:rPr lang="en-GB" dirty="0"/>
              <a:t> fix problems while fresh in developers mind</a:t>
            </a:r>
          </a:p>
          <a:p>
            <a:r>
              <a:rPr lang="en-GB" b="1" dirty="0"/>
              <a:t>Reduces integration problems:</a:t>
            </a:r>
            <a:r>
              <a:rPr lang="en-GB" dirty="0"/>
              <a:t> smaller problems are easier to fix</a:t>
            </a:r>
          </a:p>
          <a:p>
            <a:r>
              <a:rPr lang="en-GB" b="1" dirty="0"/>
              <a:t>Avoid compounding problems:</a:t>
            </a:r>
            <a:r>
              <a:rPr lang="en-GB" dirty="0"/>
              <a:t> allows teams to develop faster, with more confidence</a:t>
            </a:r>
          </a:p>
          <a:p>
            <a:endParaRPr lang="en-GB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FF2D-CB21-144D-A9B3-E44F9C189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192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9332-F719-7045-91E9-3FCA76CE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Basic CI/CD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389C3-0BB3-FE45-9BEE-F2503752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177264"/>
            <a:ext cx="6921562" cy="38331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1DE9D-E696-9D44-86C6-07A7779577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2429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CCAA-E5BD-924A-AFA4-7E605AB8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CI/CD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2C291-EA96-A342-8237-BCB984FF43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F78F21A-29B7-5242-B555-FD047FF8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215788"/>
            <a:ext cx="3128974" cy="100378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9241E11-B4BF-F348-BD0E-6F985B97A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328" y="1230299"/>
            <a:ext cx="3128974" cy="974758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2A6EA328-124B-E845-B3E0-671203061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187" y="2073676"/>
            <a:ext cx="2540000" cy="2540000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9E144FB4-22A5-9346-A40A-844558AA2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530" y="2372925"/>
            <a:ext cx="2332346" cy="2113106"/>
          </a:xfrm>
          <a:prstGeom prst="rect">
            <a:avLst/>
          </a:prstGeom>
        </p:spPr>
      </p:pic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01D58471-2823-854D-9DDA-F61908CF9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614" y="2499482"/>
            <a:ext cx="2383605" cy="168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6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966F-558E-8247-82F1-8887F5F0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43550-B76A-1444-97B0-021C53124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Development Processes</a:t>
            </a:r>
          </a:p>
          <a:p>
            <a:r>
              <a:rPr lang="en-GB" dirty="0"/>
              <a:t>Continuous Integration</a:t>
            </a:r>
          </a:p>
          <a:p>
            <a:r>
              <a:rPr lang="en-GB" dirty="0"/>
              <a:t>GitHub Actions</a:t>
            </a:r>
          </a:p>
          <a:p>
            <a:r>
              <a:rPr lang="en-GB" dirty="0"/>
              <a:t>Code Quality</a:t>
            </a:r>
          </a:p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B57B8-4122-164F-BD91-62C8C48B1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0B66-1E13-BF41-AFF4-8B668450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CI/CD provider for our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B3B-A4F7-2349-894E-F38858BCA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9C06322-3220-D948-9568-21EE96B5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00" y="1574800"/>
            <a:ext cx="1993900" cy="1993900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566E2766-938A-C84F-9366-9B62A642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000" y="1215788"/>
            <a:ext cx="3018752" cy="30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47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743-AB3D-BE4C-BC08-4A451D15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GitHub Actions -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14C88-AB89-714A-A0C7-93A62D916C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63EAF7-463A-D348-8964-13E40159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09" y="327434"/>
            <a:ext cx="4156532" cy="43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673-12EC-C049-AB1D-38185DBA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445315" cy="857400"/>
          </a:xfrm>
        </p:spPr>
        <p:txBody>
          <a:bodyPr/>
          <a:lstStyle/>
          <a:p>
            <a:r>
              <a:rPr lang="en-UA" dirty="0"/>
              <a:t>GitHub Actions - how to configure?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65049-EC40-A644-9384-17527FB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59531" cy="3552300"/>
          </a:xfrm>
        </p:spPr>
        <p:txBody>
          <a:bodyPr/>
          <a:lstStyle/>
          <a:p>
            <a:r>
              <a:rPr lang="en-GB" dirty="0"/>
              <a:t>Pipelines are configured using a version-controlled YAML file, in a directory:</a:t>
            </a:r>
          </a:p>
          <a:p>
            <a:r>
              <a:rPr lang="en-GB" dirty="0">
                <a:solidFill>
                  <a:schemeClr val="accent3"/>
                </a:solidFill>
              </a:rPr>
              <a:t>&lt;</a:t>
            </a:r>
            <a:r>
              <a:rPr lang="en-GB" dirty="0" err="1">
                <a:solidFill>
                  <a:schemeClr val="accent3"/>
                </a:solidFill>
              </a:rPr>
              <a:t>project_root</a:t>
            </a:r>
            <a:r>
              <a:rPr lang="en-GB" dirty="0">
                <a:solidFill>
                  <a:schemeClr val="accent3"/>
                </a:solidFill>
              </a:rPr>
              <a:t>&gt;/.</a:t>
            </a:r>
            <a:r>
              <a:rPr lang="en-GB" dirty="0" err="1">
                <a:solidFill>
                  <a:schemeClr val="accent3"/>
                </a:solidFill>
              </a:rPr>
              <a:t>github</a:t>
            </a:r>
            <a:r>
              <a:rPr lang="en-GB" dirty="0">
                <a:solidFill>
                  <a:schemeClr val="accent3"/>
                </a:solidFill>
              </a:rPr>
              <a:t>/workflows/&lt;name&gt;.</a:t>
            </a:r>
            <a:r>
              <a:rPr lang="en-GB" dirty="0" err="1">
                <a:solidFill>
                  <a:schemeClr val="accent3"/>
                </a:solidFill>
              </a:rPr>
              <a:t>yml</a:t>
            </a: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3DA99-D364-8046-8DAB-EC32F5197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AA29A650-641C-8743-919F-1A98708B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44" y="2707844"/>
            <a:ext cx="3462112" cy="20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9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C601-3A59-0841-805F-E9E43F56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GH Actions 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FFD93-9E39-0E47-B817-E10B773DA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EE8E863-1B3B-8941-9B82-FEBE4287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2" y="221602"/>
            <a:ext cx="2623228" cy="470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0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3457-23E4-5443-88BF-7630D9C4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Workflow file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9B18D-6D9A-2D4E-B293-10B0CB2DEB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 descr="Shape, icon&#10;&#10;Description automatically generated">
            <a:extLst>
              <a:ext uri="{FF2B5EF4-FFF2-40B4-BE49-F238E27FC236}">
                <a16:creationId xmlns:a16="http://schemas.microsoft.com/office/drawing/2014/main" id="{BCF0408A-13E6-DB48-9C5A-DFED3AEE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111" y="1559665"/>
            <a:ext cx="2845777" cy="28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7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167B9A-4F84-0342-A8BC-52310EB7C3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Additional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E4939-18FA-4642-B36E-115D7BB25E9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6410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A75C-5013-694A-86F4-DA6D7988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Code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FABE-3C40-5A40-A14E-52F735CD63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8634-5928-DC48-8622-E2977D0B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399086"/>
            <a:ext cx="2523067" cy="479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2EA40-06CF-764B-A965-FB0FEF88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75" y="3261112"/>
            <a:ext cx="42291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2A2C2-3DF8-D44F-849B-7B74C6A1D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3099622"/>
            <a:ext cx="22860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B06305-93CF-7441-A1E6-22FBA7CE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775" y="1143822"/>
            <a:ext cx="2882900" cy="195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D53D24-D46E-CF4A-BE50-1A05B1658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928" y="787088"/>
            <a:ext cx="1801822" cy="17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7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8284-EBE7-C74A-80B7-E0A69458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Dependendcy management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814A06-8CB5-144C-9F68-45D397F9B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86875" cy="355230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https://github.com/dependabot/dependabot-core</a:t>
            </a:r>
            <a:endParaRPr lang="en-GB" dirty="0"/>
          </a:p>
          <a:p>
            <a:pPr marL="114300" indent="0">
              <a:buNone/>
            </a:pP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2277B-D0DD-604F-BBCE-7E0549E96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2F8AFC-F546-2847-BC8D-8E610F2B6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71800" y="2571750"/>
            <a:ext cx="3200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2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0C6B-A879-8346-B05A-950CEEF5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031469" cy="857400"/>
          </a:xfrm>
        </p:spPr>
        <p:txBody>
          <a:bodyPr/>
          <a:lstStyle/>
          <a:p>
            <a:r>
              <a:rPr lang="en-UA" dirty="0"/>
              <a:t>Summary: CI is a part of DevOps culture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B2C20-6A04-5D48-BBD6-C04888AE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8" y="1309255"/>
            <a:ext cx="7356300" cy="33876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FF2D-CB21-144D-A9B3-E44F9C189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9926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EF2C-97C1-FF4A-9507-FC50BF47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Homework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74D74-478F-5E4E-AAE3-DAA5D165A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812638" cy="3552300"/>
          </a:xfrm>
        </p:spPr>
        <p:txBody>
          <a:bodyPr/>
          <a:lstStyle/>
          <a:p>
            <a:r>
              <a:rPr lang="en-GB" sz="2000" dirty="0"/>
              <a:t>Configure GitHub Actions for your repo </a:t>
            </a:r>
          </a:p>
          <a:p>
            <a:pPr lvl="1"/>
            <a:r>
              <a:rPr lang="en-GB" sz="2000" dirty="0"/>
              <a:t>Should run on each push to </a:t>
            </a:r>
            <a:r>
              <a:rPr lang="en-GB" sz="2000" b="1" dirty="0"/>
              <a:t>main</a:t>
            </a:r>
            <a:r>
              <a:rPr lang="en-GB" sz="2000" dirty="0"/>
              <a:t> branch, and on pull request</a:t>
            </a:r>
          </a:p>
          <a:p>
            <a:pPr lvl="1"/>
            <a:r>
              <a:rPr lang="en-GB" sz="2000" dirty="0"/>
              <a:t>Create Pull request when CI success</a:t>
            </a:r>
          </a:p>
          <a:p>
            <a:pPr lvl="1"/>
            <a:r>
              <a:rPr lang="en-GB" sz="2000" dirty="0"/>
              <a:t>Create Pull request when CI fails</a:t>
            </a:r>
          </a:p>
          <a:p>
            <a:r>
              <a:rPr lang="en-GB" sz="2000" dirty="0"/>
              <a:t>Configure CI steps:</a:t>
            </a:r>
          </a:p>
          <a:p>
            <a:pPr lvl="1"/>
            <a:r>
              <a:rPr lang="en-GB" sz="2000" b="1" dirty="0"/>
              <a:t>build</a:t>
            </a:r>
            <a:r>
              <a:rPr lang="en-GB" sz="2000" dirty="0"/>
              <a:t> – only assemble project (exclude execution of tests and other verification tasks)</a:t>
            </a:r>
          </a:p>
          <a:p>
            <a:pPr lvl="1"/>
            <a:r>
              <a:rPr lang="en-GB" sz="2000" b="1" dirty="0" err="1"/>
              <a:t>checkstyle</a:t>
            </a:r>
            <a:r>
              <a:rPr lang="en-GB" sz="2000" b="1" dirty="0"/>
              <a:t> </a:t>
            </a:r>
            <a:r>
              <a:rPr lang="en-GB" sz="2000" dirty="0"/>
              <a:t>– run code style checks</a:t>
            </a:r>
          </a:p>
          <a:p>
            <a:pPr lvl="1"/>
            <a:r>
              <a:rPr lang="en-GB" sz="2000" b="1" dirty="0"/>
              <a:t>test </a:t>
            </a:r>
            <a:r>
              <a:rPr lang="en-GB" sz="2000" dirty="0"/>
              <a:t>– execute all tests in project</a:t>
            </a:r>
            <a:endParaRPr lang="en-GB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DBB48-4AE3-D64E-AC3A-AD750FB50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95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20EF8B-9628-BA47-8722-DB2574144A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Development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AA655-45EC-054B-B49E-6712DE1EFF3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1463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F7EB-EE4A-5E44-A79B-0E46FEB1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Expected CI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1739D-1C63-474F-857B-D64621581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F35C-3503-6942-ABC5-DCD3EAE7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81" y="1343610"/>
            <a:ext cx="6255238" cy="34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26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15E1A-46B5-A14B-8EFD-F37237DB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57932" cy="3552300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https://www.youtube.com/watch?v=R8_veQiYBjI</a:t>
            </a:r>
          </a:p>
          <a:p>
            <a:r>
              <a:rPr lang="en-GB" dirty="0">
                <a:hlinkClick r:id="rId3"/>
              </a:rPr>
              <a:t>https://docs.github.com/en/actions/quickstart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BE964-F424-5446-96F5-29B2D332A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486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Any 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Or fi</a:t>
            </a:r>
            <a:r>
              <a:rPr lang="en" sz="2400" dirty="0">
                <a:solidFill>
                  <a:schemeClr val="lt1"/>
                </a:solidFill>
              </a:rPr>
              <a:t>nd us in Slack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A1867-D893-9D41-9A16-41270CA52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587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B6C-183F-C647-91C6-A24DC7CA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6" cy="857400"/>
          </a:xfrm>
        </p:spPr>
        <p:txBody>
          <a:bodyPr/>
          <a:lstStyle/>
          <a:p>
            <a:r>
              <a:rPr lang="en-UA" dirty="0"/>
              <a:t>Issue Tracker (</a:t>
            </a:r>
            <a:r>
              <a:rPr lang="en-UA" sz="2400" dirty="0"/>
              <a:t>Planning, Investigating/Analyzing</a:t>
            </a:r>
            <a:r>
              <a:rPr lang="en-UA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71520-BFE2-3749-A901-EBE0016638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A4CFD2-9905-9D42-89EB-68876DB2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8" y="1355429"/>
            <a:ext cx="5736864" cy="33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5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A97E-D4B8-F445-8B8A-20541791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Development (Coding)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1A4E9-3150-8F4C-A7F6-4580CD1C7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FF6FAF8-25BC-8147-83CC-79800B09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00" y="1215788"/>
            <a:ext cx="3556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3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CE1A-CED0-4C4F-821E-B3A09388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Build (Assebmle)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38CD9-5A5D-DF4F-8A9E-8B7D214BE8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E4C6973-DF7C-E749-8093-5C272D35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93" y="1538712"/>
            <a:ext cx="6479014" cy="27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42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51A6-FD43-6E4B-8B6B-0906B2B3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5" cy="857400"/>
          </a:xfrm>
        </p:spPr>
        <p:txBody>
          <a:bodyPr/>
          <a:lstStyle/>
          <a:p>
            <a:r>
              <a:rPr lang="en-UA" dirty="0"/>
              <a:t>Test (Unit, Integration and other tests)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6F69A-ACDD-7548-B85E-24F6D7FA99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D6B5BD-B6E5-B042-BDE7-D96E294D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67" y="1354027"/>
            <a:ext cx="3342906" cy="33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71CE-EE5E-D747-BFEF-0A7B74B2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Push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9807C-87BE-444B-8A07-0DB31B60BB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F69ED89E-CCE6-0E49-96C5-45A6BBCE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263" y="1215788"/>
            <a:ext cx="3069474" cy="32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4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445A-4E73-FD48-B83D-906BB30D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Code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2850F-DF50-C142-8849-826F2AFC2D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4E6D92D-39BA-244E-B7DF-2C34AB30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56" y="1215788"/>
            <a:ext cx="3391288" cy="37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37194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</TotalTime>
  <Words>313</Words>
  <Application>Microsoft Office PowerPoint</Application>
  <PresentationFormat>Экран (16:9)</PresentationFormat>
  <Paragraphs>96</Paragraphs>
  <Slides>32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Lato</vt:lpstr>
      <vt:lpstr>Raleway</vt:lpstr>
      <vt:lpstr>Arial</vt:lpstr>
      <vt:lpstr>Antonio template</vt:lpstr>
      <vt:lpstr>Lesson 11 – Continuous Integration</vt:lpstr>
      <vt:lpstr>Lesson Goals</vt:lpstr>
      <vt:lpstr>Development Processes</vt:lpstr>
      <vt:lpstr>Issue Tracker (Planning, Investigating/Analyzing)</vt:lpstr>
      <vt:lpstr>Development (Coding)</vt:lpstr>
      <vt:lpstr>Build (Assebmle)</vt:lpstr>
      <vt:lpstr>Test (Unit, Integration and other tests)</vt:lpstr>
      <vt:lpstr>Push changes</vt:lpstr>
      <vt:lpstr>Code Review</vt:lpstr>
      <vt:lpstr>Quality Assurance testing in branch</vt:lpstr>
      <vt:lpstr>Merge changes</vt:lpstr>
      <vt:lpstr>And more…</vt:lpstr>
      <vt:lpstr>The problem?</vt:lpstr>
      <vt:lpstr>The problem roots:</vt:lpstr>
      <vt:lpstr>Continuous Integration</vt:lpstr>
      <vt:lpstr>Continuous Integration</vt:lpstr>
      <vt:lpstr>Continuous Integration Process</vt:lpstr>
      <vt:lpstr>Basic CI/CD flow</vt:lpstr>
      <vt:lpstr>CI/CD Tools</vt:lpstr>
      <vt:lpstr>CI/CD provider for our projects</vt:lpstr>
      <vt:lpstr>GitHub Actions - UI</vt:lpstr>
      <vt:lpstr>GitHub Actions - how to configure?</vt:lpstr>
      <vt:lpstr>GH Actions Example:</vt:lpstr>
      <vt:lpstr>Workflow file syntax</vt:lpstr>
      <vt:lpstr>Additional tools</vt:lpstr>
      <vt:lpstr>Code Quality</vt:lpstr>
      <vt:lpstr>Dependendcy management</vt:lpstr>
      <vt:lpstr>Summary: CI is a part of DevOps culture</vt:lpstr>
      <vt:lpstr>Homework</vt:lpstr>
      <vt:lpstr>Expected CI pipeline</vt:lpstr>
      <vt:lpstr>Literature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 – Intro to Web, Servlet API</dc:title>
  <dc:creator>Vasya Rudas</dc:creator>
  <cp:lastModifiedBy>Asus-K54C</cp:lastModifiedBy>
  <cp:revision>151</cp:revision>
  <dcterms:created xsi:type="dcterms:W3CDTF">2019-12-18T21:24:00Z</dcterms:created>
  <dcterms:modified xsi:type="dcterms:W3CDTF">2022-01-22T13:23:53Z</dcterms:modified>
</cp:coreProperties>
</file>